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41.xml.rels" ContentType="application/vnd.openxmlformats-package.relationships+xml"/>
  <Override PartName="/ppt/slides/_rels/slide39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5.png" ContentType="image/png"/>
  <Override PartName="/ppt/media/image14.png" ContentType="image/png"/>
  <Override PartName="/ppt/media/image6.png" ContentType="image/png"/>
  <Override PartName="/ppt/media/image15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6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1600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2772360" y="1326600"/>
            <a:ext cx="21600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1600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772360" y="1326600"/>
            <a:ext cx="21600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8E5EA3-7A78-4E95-8DBA-51E7822F35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AA50D9-5F85-40E2-92D1-D6B4E46C97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1600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2772360" y="1326600"/>
            <a:ext cx="21600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54A9AAF-3A29-4790-A9FF-78D6F1F979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One Colum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96346DE-1B17-4525-A581-CB0FA73DD5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One Column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52228FB-8440-47E7-89F4-B4AA3F7B0F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lumn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1600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2772360" y="1326600"/>
            <a:ext cx="216000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E9B3439-A639-4082-9D53-A1FB2A1116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4104000" y="4896000"/>
            <a:ext cx="439164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45C3A847-4FB3-4925-A911-C8C7751904F2}" type="author"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fld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"/>
          <p:cNvSpPr/>
          <p:nvPr/>
        </p:nvSpPr>
        <p:spPr>
          <a:xfrm>
            <a:off x="25920" y="462888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" name=""/>
          <p:cNvSpPr/>
          <p:nvPr/>
        </p:nvSpPr>
        <p:spPr>
          <a:xfrm>
            <a:off x="3859200" y="5324400"/>
            <a:ext cx="623988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"/>
          <p:cNvSpPr/>
          <p:nvPr/>
        </p:nvSpPr>
        <p:spPr>
          <a:xfrm>
            <a:off x="4044960" y="4944960"/>
            <a:ext cx="6840" cy="487080"/>
          </a:xfrm>
          <a:custGeom>
            <a:avLst/>
            <a:gdLst>
              <a:gd name="textAreaLeft" fmla="*/ 1080 w 6840"/>
              <a:gd name="textAreaRight" fmla="*/ 6120 w 6840"/>
              <a:gd name="textAreaTop" fmla="*/ 1080 h 487080"/>
              <a:gd name="textAreaBottom" fmla="*/ 486360 h 487080"/>
            </a:gdLst>
            <a:ahLst/>
            <a:rect l="textAreaLeft" t="textAreaTop" r="textAreaRight" b="textAreaBottom"/>
            <a:pathLst>
              <a:path w="21600" h="1393714">
                <a:moveTo>
                  <a:pt x="10800" y="0"/>
                </a:moveTo>
                <a:arcTo wR="10800" hR="10800" stAng="16200000" swAng="-5400000"/>
                <a:lnTo>
                  <a:pt x="0" y="1382914"/>
                </a:lnTo>
                <a:arcTo wR="10800" hR="10800" stAng="10800000" swAng="-5400000"/>
                <a:lnTo>
                  <a:pt x="10800" y="1393714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4104000" y="4896000"/>
            <a:ext cx="439164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65512B87-DFEB-4573-8E1D-1AFF33930021}" type="author"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fld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"/>
          <p:cNvSpPr/>
          <p:nvPr/>
        </p:nvSpPr>
        <p:spPr>
          <a:xfrm>
            <a:off x="25920" y="462888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" name=""/>
          <p:cNvSpPr/>
          <p:nvPr/>
        </p:nvSpPr>
        <p:spPr>
          <a:xfrm>
            <a:off x="3859200" y="5324400"/>
            <a:ext cx="623988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" name=""/>
          <p:cNvSpPr/>
          <p:nvPr/>
        </p:nvSpPr>
        <p:spPr>
          <a:xfrm>
            <a:off x="4044960" y="4944960"/>
            <a:ext cx="6840" cy="487080"/>
          </a:xfrm>
          <a:custGeom>
            <a:avLst/>
            <a:gdLst>
              <a:gd name="textAreaLeft" fmla="*/ 1080 w 6840"/>
              <a:gd name="textAreaRight" fmla="*/ 6120 w 6840"/>
              <a:gd name="textAreaTop" fmla="*/ 1080 h 487080"/>
              <a:gd name="textAreaBottom" fmla="*/ 486360 h 487080"/>
            </a:gdLst>
            <a:ahLst/>
            <a:rect l="textAreaLeft" t="textAreaTop" r="textAreaRight" b="textAreaBottom"/>
            <a:pathLst>
              <a:path w="21600" h="1393714">
                <a:moveTo>
                  <a:pt x="10800" y="0"/>
                </a:moveTo>
                <a:arcTo wR="10800" hR="10800" stAng="16200000" swAng="-5400000"/>
                <a:lnTo>
                  <a:pt x="0" y="1382914"/>
                </a:lnTo>
                <a:arcTo wR="10800" hR="10800" stAng="10800000" swAng="-5400000"/>
                <a:lnTo>
                  <a:pt x="10800" y="1393714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20880" y="60732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" name=""/>
          <p:cNvSpPr/>
          <p:nvPr/>
        </p:nvSpPr>
        <p:spPr>
          <a:xfrm>
            <a:off x="4430520" y="840960"/>
            <a:ext cx="567360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" name=""/>
          <p:cNvSpPr/>
          <p:nvPr/>
        </p:nvSpPr>
        <p:spPr>
          <a:xfrm>
            <a:off x="9819720" y="474480"/>
            <a:ext cx="6840" cy="492840"/>
          </a:xfrm>
          <a:custGeom>
            <a:avLst/>
            <a:gdLst>
              <a:gd name="textAreaLeft" fmla="*/ 1080 w 6840"/>
              <a:gd name="textAreaRight" fmla="*/ 6120 w 6840"/>
              <a:gd name="textAreaTop" fmla="*/ 1080 h 492840"/>
              <a:gd name="textAreaBottom" fmla="*/ 492120 h 492840"/>
            </a:gdLst>
            <a:ahLst/>
            <a:rect l="textAreaLeft" t="textAreaTop" r="textAreaRight" b="textAreaBottom"/>
            <a:pathLst>
              <a:path w="21600" h="1410171">
                <a:moveTo>
                  <a:pt x="10800" y="0"/>
                </a:moveTo>
                <a:arcTo wR="10800" hR="10800" stAng="16200000" swAng="-5400000"/>
                <a:lnTo>
                  <a:pt x="0" y="1399371"/>
                </a:lnTo>
                <a:arcTo wR="10800" hR="10800" stAng="10800000" swAng="-5400000"/>
                <a:lnTo>
                  <a:pt x="10800" y="14101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" name=""/>
          <p:cNvSpPr/>
          <p:nvPr/>
        </p:nvSpPr>
        <p:spPr>
          <a:xfrm>
            <a:off x="1900800" y="5204880"/>
            <a:ext cx="746496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" name=""/>
          <p:cNvSpPr/>
          <p:nvPr/>
        </p:nvSpPr>
        <p:spPr>
          <a:xfrm>
            <a:off x="9259920" y="491724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"/>
          </p:nvPr>
        </p:nvSpPr>
        <p:spPr>
          <a:xfrm>
            <a:off x="2520000" y="5256000"/>
            <a:ext cx="467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2"/>
          </p:nvPr>
        </p:nvSpPr>
        <p:spPr>
          <a:xfrm>
            <a:off x="7560000" y="5256000"/>
            <a:ext cx="161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3DA1EA-F9D6-4973-A3B9-F73B08D53E89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3"/>
          </p:nvPr>
        </p:nvSpPr>
        <p:spPr>
          <a:xfrm>
            <a:off x="504000" y="5256000"/>
            <a:ext cx="1655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"/>
          <p:cNvSpPr/>
          <p:nvPr/>
        </p:nvSpPr>
        <p:spPr>
          <a:xfrm>
            <a:off x="20880" y="60732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3" name=""/>
          <p:cNvSpPr/>
          <p:nvPr/>
        </p:nvSpPr>
        <p:spPr>
          <a:xfrm>
            <a:off x="4430520" y="840960"/>
            <a:ext cx="567360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" name=""/>
          <p:cNvSpPr/>
          <p:nvPr/>
        </p:nvSpPr>
        <p:spPr>
          <a:xfrm>
            <a:off x="9819720" y="474480"/>
            <a:ext cx="6840" cy="492840"/>
          </a:xfrm>
          <a:custGeom>
            <a:avLst/>
            <a:gdLst>
              <a:gd name="textAreaLeft" fmla="*/ 1080 w 6840"/>
              <a:gd name="textAreaRight" fmla="*/ 6120 w 6840"/>
              <a:gd name="textAreaTop" fmla="*/ 1080 h 492840"/>
              <a:gd name="textAreaBottom" fmla="*/ 492120 h 492840"/>
            </a:gdLst>
            <a:ahLst/>
            <a:rect l="textAreaLeft" t="textAreaTop" r="textAreaRight" b="textAreaBottom"/>
            <a:pathLst>
              <a:path w="21600" h="1410171">
                <a:moveTo>
                  <a:pt x="10800" y="0"/>
                </a:moveTo>
                <a:arcTo wR="10800" hR="10800" stAng="16200000" swAng="-5400000"/>
                <a:lnTo>
                  <a:pt x="0" y="1399371"/>
                </a:lnTo>
                <a:arcTo wR="10800" hR="10800" stAng="10800000" swAng="-5400000"/>
                <a:lnTo>
                  <a:pt x="10800" y="14101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" name=""/>
          <p:cNvSpPr/>
          <p:nvPr/>
        </p:nvSpPr>
        <p:spPr>
          <a:xfrm>
            <a:off x="1900800" y="5204880"/>
            <a:ext cx="746496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" name=""/>
          <p:cNvSpPr/>
          <p:nvPr/>
        </p:nvSpPr>
        <p:spPr>
          <a:xfrm>
            <a:off x="9259920" y="491724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ftr" idx="4"/>
          </p:nvPr>
        </p:nvSpPr>
        <p:spPr>
          <a:xfrm>
            <a:off x="2520000" y="5256000"/>
            <a:ext cx="467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 idx="5"/>
          </p:nvPr>
        </p:nvSpPr>
        <p:spPr>
          <a:xfrm>
            <a:off x="7560000" y="5256000"/>
            <a:ext cx="161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9D445A4-1EBA-4341-9EE0-98DBB3D63131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dt" idx="6"/>
          </p:nvPr>
        </p:nvSpPr>
        <p:spPr>
          <a:xfrm>
            <a:off x="504000" y="5256000"/>
            <a:ext cx="1655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/>
          <p:nvPr/>
        </p:nvSpPr>
        <p:spPr>
          <a:xfrm>
            <a:off x="20880" y="60732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" name=""/>
          <p:cNvSpPr/>
          <p:nvPr/>
        </p:nvSpPr>
        <p:spPr>
          <a:xfrm>
            <a:off x="4430520" y="840960"/>
            <a:ext cx="567360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" name=""/>
          <p:cNvSpPr/>
          <p:nvPr/>
        </p:nvSpPr>
        <p:spPr>
          <a:xfrm>
            <a:off x="9819720" y="474480"/>
            <a:ext cx="6840" cy="492840"/>
          </a:xfrm>
          <a:custGeom>
            <a:avLst/>
            <a:gdLst>
              <a:gd name="textAreaLeft" fmla="*/ 1080 w 6840"/>
              <a:gd name="textAreaRight" fmla="*/ 6120 w 6840"/>
              <a:gd name="textAreaTop" fmla="*/ 1080 h 492840"/>
              <a:gd name="textAreaBottom" fmla="*/ 492120 h 492840"/>
            </a:gdLst>
            <a:ahLst/>
            <a:rect l="textAreaLeft" t="textAreaTop" r="textAreaRight" b="textAreaBottom"/>
            <a:pathLst>
              <a:path w="21600" h="1410171">
                <a:moveTo>
                  <a:pt x="10800" y="0"/>
                </a:moveTo>
                <a:arcTo wR="10800" hR="10800" stAng="16200000" swAng="-5400000"/>
                <a:lnTo>
                  <a:pt x="0" y="1399371"/>
                </a:lnTo>
                <a:arcTo wR="10800" hR="10800" stAng="10800000" swAng="-5400000"/>
                <a:lnTo>
                  <a:pt x="10800" y="14101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" name=""/>
          <p:cNvSpPr/>
          <p:nvPr/>
        </p:nvSpPr>
        <p:spPr>
          <a:xfrm>
            <a:off x="5644080" y="5194800"/>
            <a:ext cx="372168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" name=""/>
          <p:cNvSpPr/>
          <p:nvPr/>
        </p:nvSpPr>
        <p:spPr>
          <a:xfrm>
            <a:off x="9259920" y="491724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" name=""/>
          <p:cNvSpPr/>
          <p:nvPr/>
        </p:nvSpPr>
        <p:spPr>
          <a:xfrm>
            <a:off x="974160" y="5194440"/>
            <a:ext cx="372168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" name=""/>
          <p:cNvSpPr/>
          <p:nvPr/>
        </p:nvSpPr>
        <p:spPr>
          <a:xfrm>
            <a:off x="4590000" y="491400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" name=""/>
          <p:cNvSpPr/>
          <p:nvPr/>
        </p:nvSpPr>
        <p:spPr>
          <a:xfrm>
            <a:off x="5055480" y="1037160"/>
            <a:ext cx="10440" cy="3700440"/>
          </a:xfrm>
          <a:custGeom>
            <a:avLst/>
            <a:gdLst>
              <a:gd name="textAreaLeft" fmla="*/ 1440 w 10440"/>
              <a:gd name="textAreaRight" fmla="*/ 9360 w 10440"/>
              <a:gd name="textAreaTop" fmla="*/ 1440 h 3700440"/>
              <a:gd name="textAreaBottom" fmla="*/ 3699360 h 3700440"/>
            </a:gdLst>
            <a:ahLst/>
            <a:rect l="textAreaLeft" t="textAreaTop" r="textAreaRight" b="textAreaBottom"/>
            <a:pathLst>
              <a:path w="21600" h="7163535">
                <a:moveTo>
                  <a:pt x="10800" y="0"/>
                </a:moveTo>
                <a:arcTo wR="10800" hR="10800" stAng="16200000" swAng="-5400000"/>
                <a:lnTo>
                  <a:pt x="0" y="7152735"/>
                </a:lnTo>
                <a:arcTo wR="10800" hR="10800" stAng="10800000" swAng="-5400000"/>
                <a:lnTo>
                  <a:pt x="10800" y="7163535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gradFill rotWithShape="0">
            <a:gsLst>
              <a:gs pos="0">
                <a:srgbClr val="111111"/>
              </a:gs>
              <a:gs pos="50000">
                <a:srgbClr val="cccccc"/>
              </a:gs>
              <a:gs pos="100000">
                <a:srgbClr val="111111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ftr" idx="7"/>
          </p:nvPr>
        </p:nvSpPr>
        <p:spPr>
          <a:xfrm>
            <a:off x="2520000" y="5256000"/>
            <a:ext cx="467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sldNum" idx="8"/>
          </p:nvPr>
        </p:nvSpPr>
        <p:spPr>
          <a:xfrm>
            <a:off x="7560000" y="5256000"/>
            <a:ext cx="161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FCDF5CD-3D5A-42B3-AE4C-F87697FA61CE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dt" idx="9"/>
          </p:nvPr>
        </p:nvSpPr>
        <p:spPr>
          <a:xfrm>
            <a:off x="504000" y="5256000"/>
            <a:ext cx="1655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"/>
          <p:cNvSpPr/>
          <p:nvPr/>
        </p:nvSpPr>
        <p:spPr>
          <a:xfrm>
            <a:off x="20880" y="60732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" name=""/>
          <p:cNvSpPr/>
          <p:nvPr/>
        </p:nvSpPr>
        <p:spPr>
          <a:xfrm>
            <a:off x="4430520" y="840960"/>
            <a:ext cx="567360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" name=""/>
          <p:cNvSpPr/>
          <p:nvPr/>
        </p:nvSpPr>
        <p:spPr>
          <a:xfrm>
            <a:off x="9819720" y="474480"/>
            <a:ext cx="6840" cy="492840"/>
          </a:xfrm>
          <a:custGeom>
            <a:avLst/>
            <a:gdLst>
              <a:gd name="textAreaLeft" fmla="*/ 1080 w 6840"/>
              <a:gd name="textAreaRight" fmla="*/ 6120 w 6840"/>
              <a:gd name="textAreaTop" fmla="*/ 1080 h 492840"/>
              <a:gd name="textAreaBottom" fmla="*/ 492120 h 492840"/>
            </a:gdLst>
            <a:ahLst/>
            <a:rect l="textAreaLeft" t="textAreaTop" r="textAreaRight" b="textAreaBottom"/>
            <a:pathLst>
              <a:path w="21600" h="1410171">
                <a:moveTo>
                  <a:pt x="10800" y="0"/>
                </a:moveTo>
                <a:arcTo wR="10800" hR="10800" stAng="16200000" swAng="-5400000"/>
                <a:lnTo>
                  <a:pt x="0" y="1399371"/>
                </a:lnTo>
                <a:arcTo wR="10800" hR="10800" stAng="10800000" swAng="-5400000"/>
                <a:lnTo>
                  <a:pt x="10800" y="14101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" name=""/>
          <p:cNvSpPr/>
          <p:nvPr/>
        </p:nvSpPr>
        <p:spPr>
          <a:xfrm>
            <a:off x="1900800" y="5204880"/>
            <a:ext cx="746496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" name=""/>
          <p:cNvSpPr/>
          <p:nvPr/>
        </p:nvSpPr>
        <p:spPr>
          <a:xfrm>
            <a:off x="9259920" y="491724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ftr" idx="10"/>
          </p:nvPr>
        </p:nvSpPr>
        <p:spPr>
          <a:xfrm>
            <a:off x="2520000" y="5256000"/>
            <a:ext cx="467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sldNum" idx="11"/>
          </p:nvPr>
        </p:nvSpPr>
        <p:spPr>
          <a:xfrm>
            <a:off x="7560000" y="5256000"/>
            <a:ext cx="161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66AE9E0-259D-4212-AD3B-E12ECFE10638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dt" idx="12"/>
          </p:nvPr>
        </p:nvSpPr>
        <p:spPr>
          <a:xfrm>
            <a:off x="504000" y="5256000"/>
            <a:ext cx="1655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"/>
          <p:cNvSpPr/>
          <p:nvPr/>
        </p:nvSpPr>
        <p:spPr>
          <a:xfrm>
            <a:off x="20880" y="60732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4" name=""/>
          <p:cNvSpPr/>
          <p:nvPr/>
        </p:nvSpPr>
        <p:spPr>
          <a:xfrm>
            <a:off x="4430520" y="840960"/>
            <a:ext cx="567360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5" name=""/>
          <p:cNvSpPr/>
          <p:nvPr/>
        </p:nvSpPr>
        <p:spPr>
          <a:xfrm>
            <a:off x="9819720" y="474480"/>
            <a:ext cx="6840" cy="492840"/>
          </a:xfrm>
          <a:custGeom>
            <a:avLst/>
            <a:gdLst>
              <a:gd name="textAreaLeft" fmla="*/ 1080 w 6840"/>
              <a:gd name="textAreaRight" fmla="*/ 6120 w 6840"/>
              <a:gd name="textAreaTop" fmla="*/ 1080 h 492840"/>
              <a:gd name="textAreaBottom" fmla="*/ 492120 h 492840"/>
            </a:gdLst>
            <a:ahLst/>
            <a:rect l="textAreaLeft" t="textAreaTop" r="textAreaRight" b="textAreaBottom"/>
            <a:pathLst>
              <a:path w="21600" h="1410171">
                <a:moveTo>
                  <a:pt x="10800" y="0"/>
                </a:moveTo>
                <a:arcTo wR="10800" hR="10800" stAng="16200000" swAng="-5400000"/>
                <a:lnTo>
                  <a:pt x="0" y="1399371"/>
                </a:lnTo>
                <a:arcTo wR="10800" hR="10800" stAng="10800000" swAng="-5400000"/>
                <a:lnTo>
                  <a:pt x="10800" y="14101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6" name=""/>
          <p:cNvSpPr/>
          <p:nvPr/>
        </p:nvSpPr>
        <p:spPr>
          <a:xfrm>
            <a:off x="1900800" y="5204880"/>
            <a:ext cx="746496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7" name=""/>
          <p:cNvSpPr/>
          <p:nvPr/>
        </p:nvSpPr>
        <p:spPr>
          <a:xfrm>
            <a:off x="9259920" y="491724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ftr" idx="13"/>
          </p:nvPr>
        </p:nvSpPr>
        <p:spPr>
          <a:xfrm>
            <a:off x="2520000" y="5256000"/>
            <a:ext cx="467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 idx="14"/>
          </p:nvPr>
        </p:nvSpPr>
        <p:spPr>
          <a:xfrm>
            <a:off x="7560000" y="5256000"/>
            <a:ext cx="161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962A03-33A5-4209-B5BB-167F3A50829B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dt" idx="15"/>
          </p:nvPr>
        </p:nvSpPr>
        <p:spPr>
          <a:xfrm>
            <a:off x="504000" y="5256000"/>
            <a:ext cx="1655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20880" y="607320"/>
            <a:ext cx="6119640" cy="176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cccccc"/>
              </a:gs>
              <a:gs pos="100000">
                <a:srgbClr val="333333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2040" bIns="-3204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6" name=""/>
          <p:cNvSpPr/>
          <p:nvPr/>
        </p:nvSpPr>
        <p:spPr>
          <a:xfrm>
            <a:off x="4430520" y="840960"/>
            <a:ext cx="567360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7" name=""/>
          <p:cNvSpPr/>
          <p:nvPr/>
        </p:nvSpPr>
        <p:spPr>
          <a:xfrm>
            <a:off x="9819720" y="474480"/>
            <a:ext cx="6840" cy="492840"/>
          </a:xfrm>
          <a:custGeom>
            <a:avLst/>
            <a:gdLst>
              <a:gd name="textAreaLeft" fmla="*/ 1080 w 6840"/>
              <a:gd name="textAreaRight" fmla="*/ 6120 w 6840"/>
              <a:gd name="textAreaTop" fmla="*/ 1080 h 492840"/>
              <a:gd name="textAreaBottom" fmla="*/ 492120 h 492840"/>
            </a:gdLst>
            <a:ahLst/>
            <a:rect l="textAreaLeft" t="textAreaTop" r="textAreaRight" b="textAreaBottom"/>
            <a:pathLst>
              <a:path w="21600" h="1410171">
                <a:moveTo>
                  <a:pt x="10800" y="0"/>
                </a:moveTo>
                <a:arcTo wR="10800" hR="10800" stAng="16200000" swAng="-5400000"/>
                <a:lnTo>
                  <a:pt x="0" y="1399371"/>
                </a:lnTo>
                <a:arcTo wR="10800" hR="10800" stAng="10800000" swAng="-5400000"/>
                <a:lnTo>
                  <a:pt x="10800" y="14101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8" name=""/>
          <p:cNvSpPr/>
          <p:nvPr/>
        </p:nvSpPr>
        <p:spPr>
          <a:xfrm>
            <a:off x="5644080" y="5194800"/>
            <a:ext cx="372168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9" name=""/>
          <p:cNvSpPr/>
          <p:nvPr/>
        </p:nvSpPr>
        <p:spPr>
          <a:xfrm>
            <a:off x="9259920" y="491724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0" name=""/>
          <p:cNvSpPr/>
          <p:nvPr/>
        </p:nvSpPr>
        <p:spPr>
          <a:xfrm>
            <a:off x="974160" y="5194440"/>
            <a:ext cx="3721680" cy="6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3333"/>
              </a:gs>
              <a:gs pos="100000">
                <a:srgbClr val="cccccc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9960" bIns="-3996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1" name=""/>
          <p:cNvSpPr/>
          <p:nvPr/>
        </p:nvSpPr>
        <p:spPr>
          <a:xfrm>
            <a:off x="4590000" y="4914000"/>
            <a:ext cx="6840" cy="349200"/>
          </a:xfrm>
          <a:custGeom>
            <a:avLst/>
            <a:gdLst>
              <a:gd name="textAreaLeft" fmla="*/ 1080 w 6840"/>
              <a:gd name="textAreaRight" fmla="*/ 6120 w 6840"/>
              <a:gd name="textAreaTop" fmla="*/ 1080 h 349200"/>
              <a:gd name="textAreaBottom" fmla="*/ 348480 h 349200"/>
            </a:gdLst>
            <a:ahLst/>
            <a:rect l="textAreaLeft" t="textAreaTop" r="textAreaRight" b="textAreaBottom"/>
            <a:pathLst>
              <a:path w="21600" h="999771">
                <a:moveTo>
                  <a:pt x="10800" y="0"/>
                </a:moveTo>
                <a:arcTo wR="10800" hR="10800" stAng="16200000" swAng="-5400000"/>
                <a:lnTo>
                  <a:pt x="0" y="988971"/>
                </a:lnTo>
                <a:arcTo wR="10800" hR="10800" stAng="10800000" swAng="-5400000"/>
                <a:lnTo>
                  <a:pt x="10800" y="999771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2" name=""/>
          <p:cNvSpPr/>
          <p:nvPr/>
        </p:nvSpPr>
        <p:spPr>
          <a:xfrm>
            <a:off x="5055480" y="1037160"/>
            <a:ext cx="10440" cy="3700440"/>
          </a:xfrm>
          <a:custGeom>
            <a:avLst/>
            <a:gdLst>
              <a:gd name="textAreaLeft" fmla="*/ 1440 w 10440"/>
              <a:gd name="textAreaRight" fmla="*/ 9360 w 10440"/>
              <a:gd name="textAreaTop" fmla="*/ 1440 h 3700440"/>
              <a:gd name="textAreaBottom" fmla="*/ 3699360 h 3700440"/>
            </a:gdLst>
            <a:ahLst/>
            <a:rect l="textAreaLeft" t="textAreaTop" r="textAreaRight" b="textAreaBottom"/>
            <a:pathLst>
              <a:path w="21600" h="7163535">
                <a:moveTo>
                  <a:pt x="10800" y="0"/>
                </a:moveTo>
                <a:arcTo wR="10800" hR="10800" stAng="16200000" swAng="-5400000"/>
                <a:lnTo>
                  <a:pt x="0" y="7152735"/>
                </a:lnTo>
                <a:arcTo wR="10800" hR="10800" stAng="10800000" swAng="-5400000"/>
                <a:lnTo>
                  <a:pt x="10800" y="7163535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gradFill rotWithShape="0">
            <a:gsLst>
              <a:gs pos="0">
                <a:srgbClr val="111111"/>
              </a:gs>
              <a:gs pos="50000">
                <a:srgbClr val="cccccc"/>
              </a:gs>
              <a:gs pos="100000">
                <a:srgbClr val="111111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ftr" idx="16"/>
          </p:nvPr>
        </p:nvSpPr>
        <p:spPr>
          <a:xfrm>
            <a:off x="2520000" y="5256000"/>
            <a:ext cx="467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sldNum" idx="17"/>
          </p:nvPr>
        </p:nvSpPr>
        <p:spPr>
          <a:xfrm>
            <a:off x="7560000" y="5256000"/>
            <a:ext cx="1619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E5A106-4250-4FBB-A71F-087C267773D9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dt" idx="18"/>
          </p:nvPr>
        </p:nvSpPr>
        <p:spPr>
          <a:xfrm>
            <a:off x="504000" y="5256000"/>
            <a:ext cx="1655640" cy="41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6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4360" y="2057400"/>
            <a:ext cx="899964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Quantifying Covertness in</a:t>
            </a:r>
            <a:br>
              <a:rPr sz="4400"/>
            </a:b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Communications Systems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4"/>
          <p:cNvSpPr txBox="1"/>
          <p:nvPr/>
        </p:nvSpPr>
        <p:spPr>
          <a:xfrm>
            <a:off x="4114800" y="3886200"/>
            <a:ext cx="5113440" cy="79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Lucas Rooyakkers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Public Messages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470196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Alice can hide 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among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public messages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Willie must filter out every public message to detect Alice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More public users means lower probability of detection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4930920" y="914400"/>
            <a:ext cx="5113080" cy="411444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4AAA145-3077-4BCC-B91D-C4947DC9AE31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Public Messages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470196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Alice can hide 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within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public messages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Alice mush know structure of public message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Willie must filter out </a:t>
            </a:r>
            <a:r>
              <a:rPr b="0" i="1" lang="en-US" sz="2800" spc="-1" strike="noStrike">
                <a:solidFill>
                  <a:srgbClr val="ffffff"/>
                </a:solidFill>
                <a:latin typeface="Arial"/>
              </a:rPr>
              <a:t>every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public message to detect Alice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5065200" y="1552680"/>
            <a:ext cx="4764240" cy="279036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E0F671A-07E4-49BD-82FC-766FDA532D2D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Shadow Networks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2057400" y="797400"/>
            <a:ext cx="5943240" cy="4231440"/>
          </a:xfrm>
          <a:prstGeom prst="rect">
            <a:avLst/>
          </a:prstGeom>
          <a:ln w="108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0246DF7-FA68-4B27-92E3-4B3320CCD5EF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Shadow Networks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04360" y="1326960"/>
            <a:ext cx="4426560" cy="37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O(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√n)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when using undirected antennae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O(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n)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with beamforming, directed antennae, MIMO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4800600" y="1326960"/>
            <a:ext cx="5008320" cy="323604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B8FC01A-9163-4CF6-93C4-C23349950B38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Detector Theory: Willie’s Test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207F7D3-FB35-4F6C-8058-357856C9B5C6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Null Hypothesis: Only Noise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H</a:t>
            </a:r>
            <a:r>
              <a:rPr b="0" lang="en-US" sz="2800" spc="-1" strike="noStrike" baseline="-8000">
                <a:solidFill>
                  <a:srgbClr val="ffffff"/>
                </a:solidFill>
                <a:latin typeface="Arial"/>
              </a:rPr>
              <a:t>0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: r(t) = n(t)</a:t>
            </a:r>
            <a:br>
              <a:rPr sz="2800"/>
            </a:b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Alternative Hypothesis: Alice’s Signal and Noise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H</a:t>
            </a:r>
            <a:r>
              <a:rPr b="0" lang="en-US" sz="2800" spc="-1" strike="noStrike" baseline="-8000">
                <a:solidFill>
                  <a:srgbClr val="ffffff"/>
                </a:solidFill>
                <a:latin typeface="Arial"/>
              </a:rPr>
              <a:t>1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: r(t) = n(t) + s(t)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Detector Theory: Willie’s Test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608E370-61FE-4A30-AB9E-080844BB19CB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 detector takes the received signal and outputs a test statistic to be compared to a threshold: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Detector Theory: Detectors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42" name=""/>
              <p:cNvSpPr txBox="1"/>
              <p:nvPr/>
            </p:nvSpPr>
            <p:spPr>
              <a:xfrm>
                <a:off x="4398480" y="2513520"/>
                <a:ext cx="656640" cy="210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D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t</m:t>
                            </m:r>
                          </m:e>
                        </m:d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λ</m:t>
                        </m:r>
                      </m:e>
                      <m:sub/>
                    </m:sSub>
                  </m:oMath>
                </a14:m>
              </a:p>
            </p:txBody>
          </p:sp>
        </mc:Choice>
        <mc:Fallback/>
      </mc:AlternateContent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814040" y="2971800"/>
            <a:ext cx="5958000" cy="203688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7C82074-A69E-4956-AFD9-F92F648AE638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457200" y="1143000"/>
            <a:ext cx="9393840" cy="347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Type I (False Alarm) 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Type II (Missed Detection)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Detector Theory: Error Types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46" name=""/>
              <p:cNvSpPr txBox="1"/>
              <p:nvPr/>
            </p:nvSpPr>
            <p:spPr>
              <a:xfrm>
                <a:off x="4398480" y="2513520"/>
                <a:ext cx="656640" cy="210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D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t</m:t>
                            </m:r>
                          </m:e>
                        </m:d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λ</m:t>
                        </m:r>
                      </m:e>
                      <m:sub/>
                    </m:sSub>
                  </m:oMath>
                </a14:m>
              </a:p>
            </p:txBody>
          </p:sp>
        </mc:Choice>
        <mc:Fallback/>
      </mc:AlternateContent>
      <p:pic>
        <p:nvPicPr>
          <p:cNvPr id="147" name="" descr=""/>
          <p:cNvPicPr/>
          <p:nvPr/>
        </p:nvPicPr>
        <p:blipFill>
          <a:blip r:embed="rId1"/>
          <a:srcRect l="7673" t="0" r="4070" b="29772"/>
          <a:stretch/>
        </p:blipFill>
        <p:spPr>
          <a:xfrm>
            <a:off x="2286360" y="2743200"/>
            <a:ext cx="5257080" cy="215604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341EA3E-DA71-4962-938E-E0AE738C388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457200" y="1143000"/>
            <a:ext cx="9393840" cy="347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Compare measured power to noise estimate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Optimal for completely unknown signal,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on an AWGN channel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Struggles with 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interference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Optimal Detectors: The Radiometer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50" name=""/>
              <p:cNvSpPr txBox="1"/>
              <p:nvPr/>
            </p:nvSpPr>
            <p:spPr>
              <a:xfrm>
                <a:off x="4398480" y="2513520"/>
                <a:ext cx="656640" cy="210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D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t</m:t>
                            </m:r>
                          </m:e>
                        </m:d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λ</m:t>
                        </m:r>
                      </m:e>
                      <m:sub/>
                    </m:sSub>
                  </m:oMath>
                </a14:m>
              </a:p>
            </p:txBody>
          </p:sp>
        </mc:Choice>
        <mc:Fallback/>
      </mc:AlternateContent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5317920" y="2971800"/>
            <a:ext cx="3825720" cy="214920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8513C5B-49E4-430B-8CF1-473CAEAC9CC9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/>
          </p:nvPr>
        </p:nvSpPr>
        <p:spPr>
          <a:xfrm>
            <a:off x="457200" y="1143000"/>
            <a:ext cx="9393840" cy="347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Signal properties 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must be known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Can be used in a bank in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parallel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Optimal Detectors: Matched Filters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54" name=""/>
              <p:cNvSpPr txBox="1"/>
              <p:nvPr/>
            </p:nvSpPr>
            <p:spPr>
              <a:xfrm>
                <a:off x="4398480" y="2513520"/>
                <a:ext cx="656640" cy="210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D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t</m:t>
                            </m:r>
                          </m:e>
                        </m:d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λ</m:t>
                        </m:r>
                      </m:e>
                      <m:sub/>
                    </m:sSub>
                  </m:oMath>
                </a14:m>
              </a:p>
            </p:txBody>
          </p:sp>
        </mc:Choice>
        <mc:Fallback/>
      </mc:AlternateContent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5583240" y="1600200"/>
            <a:ext cx="3560400" cy="342864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A0E7571-18C1-4E03-A5E0-97C2BEE52370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What is Covert Communications?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rcRect l="83732" t="12493" r="0" b="49995"/>
          <a:stretch/>
        </p:blipFill>
        <p:spPr>
          <a:xfrm>
            <a:off x="6172200" y="2057400"/>
            <a:ext cx="1330200" cy="1370880"/>
          </a:xfrm>
          <a:prstGeom prst="rect">
            <a:avLst/>
          </a:prstGeom>
          <a:ln w="10800">
            <a:noFill/>
          </a:ln>
        </p:spPr>
      </p:pic>
      <p:pic>
        <p:nvPicPr>
          <p:cNvPr id="106" name="" descr=""/>
          <p:cNvPicPr/>
          <p:nvPr/>
        </p:nvPicPr>
        <p:blipFill>
          <a:blip r:embed="rId2"/>
          <a:srcRect l="50240" t="6247" r="36288" b="49995"/>
          <a:stretch/>
        </p:blipFill>
        <p:spPr>
          <a:xfrm>
            <a:off x="2784600" y="1600560"/>
            <a:ext cx="1101240" cy="1599480"/>
          </a:xfrm>
          <a:prstGeom prst="rect">
            <a:avLst/>
          </a:prstGeom>
          <a:ln w="108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3EF7DF4-2C3D-4244-A324-0BC4E5E39DDC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457200" y="1143000"/>
            <a:ext cx="86864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Checks for periodicity in signals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Best for weak signals in noise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No proven “best” metric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Cyclostationary Detectors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58" name=""/>
              <p:cNvSpPr txBox="1"/>
              <p:nvPr/>
            </p:nvSpPr>
            <p:spPr>
              <a:xfrm>
                <a:off x="4398480" y="2513520"/>
                <a:ext cx="656640" cy="210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D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t</m:t>
                            </m:r>
                          </m:e>
                        </m:d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λ</m:t>
                        </m:r>
                      </m:e>
                      <m:sub/>
                    </m:sSub>
                  </m:oMath>
                </a14:m>
              </a:p>
            </p:txBody>
          </p:sp>
        </mc:Choice>
        <mc:Fallback/>
      </mc:AlternateContent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7CE7CF4-FC81-4FA8-8481-9945E5EB7555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Cyclostationary Detectors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60" name=""/>
              <p:cNvSpPr txBox="1"/>
              <p:nvPr/>
            </p:nvSpPr>
            <p:spPr>
              <a:xfrm>
                <a:off x="4398480" y="2513520"/>
                <a:ext cx="656640" cy="210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D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t</m:t>
                            </m:r>
                          </m:e>
                        </m:d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λ</m:t>
                        </m:r>
                      </m:e>
                      <m:sub/>
                    </m:sSub>
                  </m:oMath>
                </a14:m>
              </a:p>
            </p:txBody>
          </p:sp>
        </mc:Choice>
        <mc:Fallback/>
      </mc:AlternateContent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6629400" y="2057400"/>
            <a:ext cx="3055320" cy="2742840"/>
          </a:xfrm>
          <a:prstGeom prst="rect">
            <a:avLst/>
          </a:prstGeom>
          <a:ln w="10800">
            <a:noFill/>
          </a:ln>
        </p:spPr>
      </p:pic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3364560" y="1600200"/>
            <a:ext cx="3035880" cy="2693520"/>
          </a:xfrm>
          <a:prstGeom prst="rect">
            <a:avLst/>
          </a:prstGeom>
          <a:ln w="10800">
            <a:noFill/>
          </a:ln>
        </p:spPr>
      </p:pic>
      <p:sp>
        <p:nvSpPr>
          <p:cNvPr id="163" name=""/>
          <p:cNvSpPr/>
          <p:nvPr/>
        </p:nvSpPr>
        <p:spPr>
          <a:xfrm>
            <a:off x="457200" y="1003680"/>
            <a:ext cx="2742840" cy="2653560"/>
          </a:xfrm>
          <a:prstGeom prst="rect">
            <a:avLst/>
          </a:prstGeom>
          <a:blipFill rotWithShape="0">
            <a:blip r:embed="rId3"/>
            <a:srcRect/>
            <a:stretch/>
          </a:blipFill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1371600" y="3657600"/>
            <a:ext cx="1828440" cy="68544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BPSK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4114800" y="4294080"/>
            <a:ext cx="2285640" cy="34596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CDMA-BPSK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7543800" y="4800600"/>
            <a:ext cx="1599840" cy="456840"/>
          </a:xfrm>
          <a:prstGeom prst="rect">
            <a:avLst/>
          </a:prstGeom>
          <a:noFill/>
          <a:ln w="108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AWGN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49806AB-A7C1-4FEB-86C1-BA295DCADAF3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How to Create LPI/LPD Waveforms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3D80BB1-A644-4AC3-A4F1-AA76625C99F9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How to Create LPI/LPD Waveforms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6582240" cy="37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Lower the Power (at Willie)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6159960" y="882720"/>
            <a:ext cx="697680" cy="71712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9E17ECB-11BF-4D64-A3DD-068B071AB26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How to Create LPI/LPD Waveforms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6582240" cy="37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Lower the Power (at Willie)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Spread it out in frequency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6159960" y="882720"/>
            <a:ext cx="697680" cy="717120"/>
          </a:xfrm>
          <a:prstGeom prst="rect">
            <a:avLst/>
          </a:prstGeom>
          <a:ln w="10800"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5943600" y="1828800"/>
            <a:ext cx="2971440" cy="168696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A157E1D-6BEB-40A5-850F-086210F014BB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How to Create LPI/LPD Waveforms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6582240" cy="37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Lower the Power (at Willie)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Spread it out in frequency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Make the waveform irregular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6159960" y="882720"/>
            <a:ext cx="697680" cy="717120"/>
          </a:xfrm>
          <a:prstGeom prst="rect">
            <a:avLst/>
          </a:prstGeom>
          <a:ln w="10800">
            <a:noFill/>
          </a:ln>
        </p:spPr>
      </p:pic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5943600" y="1828800"/>
            <a:ext cx="2971440" cy="1686960"/>
          </a:xfrm>
          <a:prstGeom prst="rect">
            <a:avLst/>
          </a:prstGeom>
          <a:ln w="10800"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6629400" y="3810240"/>
            <a:ext cx="2742840" cy="167580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B391B90-3FAF-4507-A177-01CF103D5912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Spread Spectrum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75400" y="1371600"/>
            <a:ext cx="47534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Frequency Hopping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(FHSS)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Chirp Spread Spectrum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(CSS)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Direct Sequence (DSSS)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2BDA728-C95F-4FEF-B652-5A233F9328F6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Frequency Hopping Spread Spectrum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457200" y="914400"/>
            <a:ext cx="8937000" cy="4145400"/>
          </a:xfrm>
          <a:prstGeom prst="rect">
            <a:avLst/>
          </a:prstGeom>
          <a:ln w="1080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CEB7CC9-D223-44C1-A132-75CA6F02A1B1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Direct Sequence Spread Spectrum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228600" y="128376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Multiply signal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by spreading sequence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Flattens 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frequency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spectrum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3657600" y="1600200"/>
            <a:ext cx="6299640" cy="342864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14DE5BF-303A-4448-8137-B72D708EC507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Chirp Spread Spectrum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Direction and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slope can encode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information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Immune to 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Doppler shift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6172200" y="2415960"/>
            <a:ext cx="3542760" cy="2841840"/>
          </a:xfrm>
          <a:prstGeom prst="rect">
            <a:avLst/>
          </a:prstGeom>
          <a:ln w="0">
            <a:noFill/>
          </a:ln>
        </p:spPr>
      </p:pic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>
            <a:off x="4800600" y="719640"/>
            <a:ext cx="3657600" cy="251352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9DBA9C3-30A6-4EFC-A3E0-109A8BDE7619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What is Covert Communications?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rcRect l="50240" t="0" r="0" b="0"/>
          <a:stretch/>
        </p:blipFill>
        <p:spPr>
          <a:xfrm>
            <a:off x="5029200" y="1371600"/>
            <a:ext cx="4073400" cy="3657240"/>
          </a:xfrm>
          <a:prstGeom prst="rect">
            <a:avLst/>
          </a:prstGeom>
          <a:ln w="108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3D321D-3967-4691-B3B1-83E89DDF10A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Chaos Communications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28412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 small change to the initial conditions results in a large change to the output.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Chaos provides an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irregular waveform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Presents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synchronization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issues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E440095-1221-49F7-8709-21D66A3E1065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The Situation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C265E28-D98C-4D83-9649-7CE8512C2F53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The Situation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Fundamental limits established mathematically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AF12F87-69EF-4A16-BAB8-716DE980B5CF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The Situation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Fundamental limits established mathematically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Several methods of increase “covertness”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E9E30F3-D0B6-4AD6-ABB4-4BC5D5E8C158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The Situation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Fundamental limits established mathematically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Several methods to increase “covertness”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No way to evaluate covertness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DBEDDB9-0DFF-4073-B52F-D58CDFFAED5D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The Situation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Fundamental limits established mathematically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Several methods of increase “covertness”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No way to evaluate covertness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No way to generate optimal covert protocol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CC504E6-160D-4538-9129-3F2431509E4E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Thesis Question(s)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351AA04-A32A-4E24-B41D-E01D68C9B5EB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Thesis Question(s)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What detection method(s) can Willie employ to best detect LPI/LPD signals?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0BF6A1F-6170-47AC-AF65-595AFDDA385B}" type="slidenum">
              <a:t>37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Thesis Question(s)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What detection method(s) can Willie employ to best detect LPI/LPD signals?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Which protocols and techniques can Alice employ to best evade detection (while communicating with Bob with a given probability of error)?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5B243A7-4218-48A6-A898-12AD5DDED922}" type="slidenum">
              <a:t>38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Thesis Proposal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Create simulation of channel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Evaluate which techniques increase covertness (while maximizing transmission rate)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Evaluate which detector(s) work best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B7D04B8-B3B7-4B87-8236-CE72FC08B6DE}" type="slidenum">
              <a:t>39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What is Covert Communications?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914400" y="1371600"/>
            <a:ext cx="8188200" cy="3657240"/>
          </a:xfrm>
          <a:prstGeom prst="rect">
            <a:avLst/>
          </a:prstGeom>
          <a:ln w="108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A5F6430-DA96-44BD-AAE2-C6727473D7B6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Detectors Available to Willie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Wideband Radiometer (Energy)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D’Agostino and Pearson’s Normal Test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Max Cut Detector (Cyclostationary)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Degree of Cyclostationarity (Cyclostationary)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B4F94D2-DAC4-4348-852E-7A743B06B99A}" type="slidenum">
              <a:t>40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Detectors Available to Willie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3254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✅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Wideband Radiometer (Energy)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✅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D’Agostino and Pearson’s Normal Test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✅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Max Cut Detector (Cyclostationary)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✅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Degree of Cyclostationarity (Cyclostationary)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9CD88AD-5333-4621-95D9-9D8E76C95499}" type="slidenum">
              <a:t>41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Protocols Available to Alice and Bob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055160"/>
            <a:ext cx="44265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888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Traditional: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PSK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FSK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QAM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Spread Spectrum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CDMA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OFDM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FH-CSS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5152680" y="1055160"/>
            <a:ext cx="49053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333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Chaotic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Chaotic Multi-Tone (CMT)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Differential Chaos Shift Keying (DCSK)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FH-OFDM-DCSK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Other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QS-DS-CDMA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1C14492-333A-4616-9123-4EF5FD9A3674}" type="slidenum">
              <a:t>42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Protocols Available to Alice and Bob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055160"/>
            <a:ext cx="44265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888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Traditional: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✅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PSK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✅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FSK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✅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QAM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Spread Spectrum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✅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CDMA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✅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OFDM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FH-CSS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152680" y="1055160"/>
            <a:ext cx="4905360" cy="443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Chaotic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Chaotic Multi-Tone (CMT)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✅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Differential Chaos Shift Keying (DCSK)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✅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FH-OFDM-DCSK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Other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QS-DS-CDMA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BCC3A7B-82FC-46A9-9B73-8E4F5F49AB84}" type="slidenum">
              <a:t>43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Questions?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AAAF66E-17C0-4622-9B3A-AEEF51942C45}" type="slidenum">
              <a:t>44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OFDM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88682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Multiplex bits across orthogonal subcarriers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Flattens 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frequency 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spectrum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Helps mitigate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FSF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3886200" y="2057400"/>
            <a:ext cx="6086880" cy="297144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AD0CF63-8A18-496E-8EE8-B1AAA05D5B4A}" type="slidenum">
              <a:t>45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Chaotic Multi Tone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228600" y="1055160"/>
            <a:ext cx="4571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Chaotically select 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tone groups to 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transmit information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Signal is very </a:t>
            </a:r>
            <a:br>
              <a:rPr sz="3200"/>
            </a:b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random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4343400" y="1600200"/>
            <a:ext cx="5609880" cy="342864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6C5C56C-07E7-45FC-B1A8-28DFC93E0DF3}" type="slidenum">
              <a:t>46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FH-OFDM-DCSK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4000" y="9144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Frequency Hopped OFDM Differential Chaos Shift Keying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3657600" y="1693440"/>
            <a:ext cx="6037560" cy="369180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9EDF0EC-DDE7-4334-80A6-35DF521CAFE7}" type="slidenum">
              <a:t>47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When Willie Doesn’t Know When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504000" y="2743200"/>
            <a:ext cx="9071280" cy="228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Alice picks one slot out of 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T(n)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slots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She can transmit 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O(√n log(T(n)))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bits 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Willie has to monitor every slot.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1287000" y="914400"/>
            <a:ext cx="7170840" cy="156276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74E96AD-0A46-4FD4-9CAE-3FD2A6024B57}" type="slidenum">
              <a:t>48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9105A16-C53F-4DF5-9CCF-685659E950B6}" type="slidenum">
              <a:t>49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Also Known As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333" lnSpcReduction="10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Low Probability of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Detection (LPD)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Used by Information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Theorists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Often formal,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mathematical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definition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Low Probability of Intercept (LPI)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Used by Waveform Designers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Describes signals that are “hard” to intercept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4E904B7-A5F8-44EB-8D8A-A0713A4771FC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DB8CEEF-789E-4E0E-84F9-779D2BB1A3A2}" type="slidenum">
              <a:t>50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Fundamental Limits: Square Root Law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470196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Alice can transmit 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O(√n)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bits for every 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n 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channel uses.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Alice and Bob need a pre-shared key of O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(√n)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5245560" y="1326600"/>
            <a:ext cx="4240440" cy="328788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C44BC2B-88AD-4851-810E-8BE402599DA8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Fundamental Limits: Square Root Law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470196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Comes from Steganography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Doesn’t grow very fast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Assumes Willie knows 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everything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, except secret key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5029200" y="1371600"/>
            <a:ext cx="4600800" cy="25146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3279AF9-0EB4-4AC9-AF17-DD4E8FE130A6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Fundamental Limits: Positive Capacity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470196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Alice can transmit 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O(n)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bits when: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5245560" y="1326600"/>
            <a:ext cx="4240440" cy="328788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C468997-6D7C-43C6-B050-7E3826035A69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44000" y="72000"/>
            <a:ext cx="9539640" cy="64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Fundamental Limits: Positive Capacity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228600" y="1143000"/>
            <a:ext cx="470196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Alice can transmit </a:t>
            </a:r>
            <a:r>
              <a:rPr b="0" i="1" lang="en-US" sz="3200" spc="-1" strike="noStrike">
                <a:solidFill>
                  <a:srgbClr val="ffffff"/>
                </a:solidFill>
                <a:latin typeface="Arial"/>
              </a:rPr>
              <a:t>O(n)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</a:rPr>
              <a:t> bits when: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Willie doesn’t know the noise level exactly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Jammers are used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There are public spectrum users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5245560" y="1326600"/>
            <a:ext cx="4240440" cy="3287880"/>
          </a:xfrm>
          <a:prstGeom prst="rect">
            <a:avLst/>
          </a:prstGeom>
          <a:ln w="108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0B372E4-FBF0-4617-96C7-DD5390033D27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Application>LibreOffice/24.2.3.2$Linux_X86_64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2024-03-01T22:56:58Z</dcterms:created>
  <dc:creator/>
  <dc:description/>
  <dc:language>en-US</dc:language>
  <cp:lastModifiedBy/>
  <dcterms:modified xsi:type="dcterms:W3CDTF">2024-05-13T12:16:45Z</dcterms:modified>
  <cp:revision>21</cp:revision>
  <dc:subject/>
  <dc:title>Portfolio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